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1" r:id="rId6"/>
    <p:sldId id="260"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iris" initials="i"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1-03-03T19:33:09.497" idx="1">
    <p:pos x="10" y="10"/>
    <p:text/>
  </p:cm>
</p:cmLst>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en-US" smtClean="0"/>
              <a:t>Click to edit Master title style</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white"/>
        <p:txBody>
          <a:bodyPr/>
          <a:lstStyle/>
          <a:p>
            <a:fld id="{D62B3791-B82B-4F6A-9136-99F894D5AE16}" type="datetimeFigureOut">
              <a:rPr lang="en-US" smtClean="0"/>
              <a:t>3/3/2011</a:t>
            </a:fld>
            <a:endParaRPr lang="en-US"/>
          </a:p>
        </p:txBody>
      </p:sp>
      <p:sp>
        <p:nvSpPr>
          <p:cNvPr id="5" name="Footer Placeholder 4"/>
          <p:cNvSpPr>
            <a:spLocks noGrp="1"/>
          </p:cNvSpPr>
          <p:nvPr>
            <p:ph type="ftr" sz="quarter" idx="11"/>
          </p:nvPr>
        </p:nvSpPr>
        <p:spPr bwMode="white"/>
        <p:txBody>
          <a:bodyPr/>
          <a:lstStyle/>
          <a:p>
            <a:endParaRPr lang="en-US"/>
          </a:p>
        </p:txBody>
      </p:sp>
      <p:sp>
        <p:nvSpPr>
          <p:cNvPr id="6" name="Slide Number Placeholder 5"/>
          <p:cNvSpPr>
            <a:spLocks noGrp="1"/>
          </p:cNvSpPr>
          <p:nvPr>
            <p:ph type="sldNum" sz="quarter" idx="12"/>
          </p:nvPr>
        </p:nvSpPr>
        <p:spPr/>
        <p:txBody>
          <a:bodyPr/>
          <a:lstStyle/>
          <a:p>
            <a:fld id="{6F09D830-7E4A-433C-8650-D5F6DA03133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62B3791-B82B-4F6A-9136-99F894D5AE16}" type="datetimeFigureOut">
              <a:rPr lang="en-US" smtClean="0"/>
              <a:t>3/3/2011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09D830-7E4A-433C-8650-D5F6DA03133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62B3791-B82B-4F6A-9136-99F894D5AE16}" type="datetimeFigureOut">
              <a:rPr lang="en-US" smtClean="0"/>
              <a:t>3/3/2011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09D830-7E4A-433C-8650-D5F6DA03133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62B3791-B82B-4F6A-9136-99F894D5AE16}" type="datetimeFigureOut">
              <a:rPr lang="en-US" smtClean="0"/>
              <a:t>3/3/2011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09D830-7E4A-433C-8650-D5F6DA031330}" type="slidenum">
              <a:rPr lang="en-US" smtClean="0"/>
              <a:t>‹#›</a:t>
            </a:fld>
            <a:endParaRPr lang="en-US"/>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62B3791-B82B-4F6A-9136-99F894D5AE16}" type="datetimeFigureOut">
              <a:rPr lang="en-US" smtClean="0"/>
              <a:t>3/3/2011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09D830-7E4A-433C-8650-D5F6DA031330}" type="slidenum">
              <a:rPr lang="en-US" smtClean="0"/>
              <a:t>‹#›</a:t>
            </a:fld>
            <a:endParaRPr lang="en-US"/>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normAutofit/>
          </a:bodyPr>
          <a:lstStyle>
            <a:lvl1pPr algn="ctr">
              <a:defRPr sz="36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D62B3791-B82B-4F6A-9136-99F894D5AE16}" type="datetimeFigureOut">
              <a:rPr lang="en-US" smtClean="0"/>
              <a:t>3/3/2011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09D830-7E4A-433C-8650-D5F6DA031330}" type="slidenum">
              <a:rPr lang="en-US" smtClean="0"/>
              <a:t>‹#›</a:t>
            </a:fld>
            <a:endParaRPr lang="en-US"/>
          </a:p>
        </p:txBody>
      </p:sp>
      <p:sp>
        <p:nvSpPr>
          <p:cNvPr id="12" name="Content Placeholder 11"/>
          <p:cNvSpPr>
            <a:spLocks noGrp="1"/>
          </p:cNvSpPr>
          <p:nvPr>
            <p:ph sz="quarter" idx="14"/>
          </p:nvPr>
        </p:nvSpPr>
        <p:spPr>
          <a:xfrm>
            <a:off x="46482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D62B3791-B82B-4F6A-9136-99F894D5AE16}" type="datetimeFigureOut">
              <a:rPr lang="en-US" smtClean="0"/>
              <a:t>3/3/2011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F09D830-7E4A-433C-8650-D5F6DA03133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62B3791-B82B-4F6A-9136-99F894D5AE16}" type="datetimeFigureOut">
              <a:rPr lang="en-US" smtClean="0"/>
              <a:t>3/3/2011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F09D830-7E4A-433C-8650-D5F6DA031330}" type="slidenum">
              <a:rPr lang="en-US" smtClean="0"/>
              <a:t>‹#›</a:t>
            </a:fld>
            <a:endParaRPr lang="en-US"/>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D62B3791-B82B-4F6A-9136-99F894D5AE16}" type="datetimeFigureOut">
              <a:rPr lang="en-US" smtClean="0"/>
              <a:t>3/3/2011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09D830-7E4A-433C-8650-D5F6DA03133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62B3791-B82B-4F6A-9136-99F894D5AE16}" type="datetimeFigureOut">
              <a:rPr lang="en-US" smtClean="0"/>
              <a:t>3/3/2011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09D830-7E4A-433C-8650-D5F6DA031330}" type="slidenum">
              <a:rPr lang="en-US" smtClean="0"/>
              <a:t>‹#›</a:t>
            </a:fld>
            <a:endParaRPr lang="en-US"/>
          </a:p>
        </p:txBody>
      </p:sp>
      <p:sp>
        <p:nvSpPr>
          <p:cNvPr id="9" name="Content Placeholder 8"/>
          <p:cNvSpPr>
            <a:spLocks noGrp="1"/>
          </p:cNvSpPr>
          <p:nvPr>
            <p:ph sz="quarter" idx="13"/>
          </p:nvPr>
        </p:nvSpPr>
        <p:spPr>
          <a:xfrm>
            <a:off x="1371600" y="1676400"/>
            <a:ext cx="3276600" cy="3505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62B3791-B82B-4F6A-9136-99F894D5AE16}" type="datetimeFigureOut">
              <a:rPr lang="en-US" smtClean="0"/>
              <a:t>3/3/2011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09D830-7E4A-433C-8650-D5F6DA03133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057400"/>
            <a:ext cx="6400800" cy="34290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D62B3791-B82B-4F6A-9136-99F894D5AE16}" type="datetimeFigureOut">
              <a:rPr lang="en-US" smtClean="0"/>
              <a:t>3/3/2011</a:t>
            </a:fld>
            <a:endParaRPr lang="en-US"/>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en-US"/>
          </a:p>
        </p:txBody>
      </p:sp>
      <p:sp>
        <p:nvSpPr>
          <p:cNvPr id="6" name="Slide Number Placeholder 5"/>
          <p:cNvSpPr>
            <a:spLocks noGrp="1"/>
          </p:cNvSpPr>
          <p:nvPr>
            <p:ph type="sldNum" sz="quarter" idx="4"/>
          </p:nvPr>
        </p:nvSpPr>
        <p:spPr bwMode="white">
          <a:xfrm>
            <a:off x="6675120" y="6364224"/>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6F09D830-7E4A-433C-8650-D5F6DA03133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5.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2" name="Title 1041"/>
          <p:cNvSpPr>
            <a:spLocks noGrp="1"/>
          </p:cNvSpPr>
          <p:nvPr>
            <p:ph type="title"/>
          </p:nvPr>
        </p:nvSpPr>
        <p:spPr>
          <a:xfrm>
            <a:off x="1000125" y="3886200"/>
            <a:ext cx="6848474" cy="762000"/>
          </a:xfrm>
        </p:spPr>
        <p:txBody>
          <a:bodyPr>
            <a:normAutofit fontScale="90000"/>
          </a:bodyPr>
          <a:lstStyle/>
          <a:p>
            <a:r>
              <a:rPr lang="en-US" dirty="0" smtClean="0"/>
              <a:t> </a:t>
            </a:r>
            <a:br>
              <a:rPr lang="en-US" dirty="0" smtClean="0"/>
            </a:br>
            <a:r>
              <a:rPr lang="en-US" dirty="0" smtClean="0"/>
              <a:t>   Web     </a:t>
            </a:r>
            <a:br>
              <a:rPr lang="en-US" dirty="0" smtClean="0"/>
            </a:br>
            <a:r>
              <a:rPr lang="en-US" dirty="0" smtClean="0"/>
              <a:t> </a:t>
            </a:r>
            <a:br>
              <a:rPr lang="en-US" dirty="0" smtClean="0"/>
            </a:br>
            <a:r>
              <a:rPr lang="en-US" sz="1600" dirty="0" smtClean="0"/>
              <a:t/>
            </a:r>
            <a:br>
              <a:rPr lang="en-US" sz="1600" dirty="0" smtClean="0"/>
            </a:br>
            <a:r>
              <a:rPr lang="en-US" sz="1600" dirty="0" smtClean="0"/>
              <a:t> </a:t>
            </a:r>
            <a:br>
              <a:rPr lang="en-US" sz="1600" dirty="0" smtClean="0"/>
            </a:br>
            <a:r>
              <a:rPr lang="en-US" sz="1600" dirty="0" smtClean="0"/>
              <a:t>          Advanced Search</a:t>
            </a:r>
            <a:br>
              <a:rPr lang="en-US" sz="1600" dirty="0" smtClean="0"/>
            </a:br>
            <a:r>
              <a:rPr lang="en-US" dirty="0" smtClean="0"/>
              <a:t>  by Iris </a:t>
            </a:r>
            <a:r>
              <a:rPr lang="en-US" dirty="0" err="1" smtClean="0"/>
              <a:t>Filomeno</a:t>
            </a:r>
            <a:r>
              <a:rPr lang="en-US" dirty="0" smtClean="0"/>
              <a:t/>
            </a:r>
            <a:br>
              <a:rPr lang="en-US" dirty="0" smtClean="0"/>
            </a:br>
            <a:r>
              <a:rPr lang="en-US" dirty="0" smtClean="0"/>
              <a:t> </a:t>
            </a:r>
            <a:br>
              <a:rPr lang="en-US" dirty="0" smtClean="0"/>
            </a:br>
            <a:r>
              <a:rPr lang="en-US" sz="1800" dirty="0" smtClean="0"/>
              <a:t>  SEARCH:  Worldwide  USA       RESULTS IN:   All languages  English, Spanish</a:t>
            </a:r>
            <a:r>
              <a:rPr lang="en-US" dirty="0" smtClean="0"/>
              <a:t/>
            </a:r>
            <a:br>
              <a:rPr lang="en-US" dirty="0" smtClean="0"/>
            </a:br>
            <a:r>
              <a:rPr lang="en-US" dirty="0" smtClean="0"/>
              <a:t> </a:t>
            </a:r>
            <a:br>
              <a:rPr lang="en-US" dirty="0" smtClean="0"/>
            </a:br>
            <a:r>
              <a:rPr lang="en-US" dirty="0" smtClean="0"/>
              <a:t>by </a:t>
            </a:r>
            <a:r>
              <a:rPr lang="en-US" sz="3200" dirty="0" smtClean="0"/>
              <a:t>Iris </a:t>
            </a:r>
            <a:r>
              <a:rPr lang="en-US" sz="3200" dirty="0" err="1" smtClean="0"/>
              <a:t>Filomeno</a:t>
            </a:r>
            <a:endParaRPr lang="en-US" sz="3200" dirty="0"/>
          </a:p>
        </p:txBody>
      </p:sp>
      <p:sp>
        <p:nvSpPr>
          <p:cNvPr id="23" name="Rectangle 12"/>
          <p:cNvSpPr>
            <a:spLocks noChangeArrowheads="1"/>
          </p:cNvSpPr>
          <p:nvPr/>
        </p:nvSpPr>
        <p:spPr bwMode="auto">
          <a:xfrm>
            <a:off x="1000125" y="32496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037" name="Picture 13" descr="AltaVist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1" y="1143000"/>
            <a:ext cx="6477000" cy="1752600"/>
          </a:xfrm>
          <a:prstGeom prst="rect">
            <a:avLst/>
          </a:prstGeom>
          <a:noFill/>
          <a:extLst>
            <a:ext uri="{909E8E84-426E-40DD-AFC4-6F175D3DCCD1}">
              <a14:hiddenFill xmlns:a14="http://schemas.microsoft.com/office/drawing/2010/main">
                <a:solidFill>
                  <a:srgbClr val="FFFFFF"/>
                </a:solidFill>
              </a14:hiddenFill>
            </a:ext>
          </a:extLst>
        </p:spPr>
      </p:pic>
      <p:sp>
        <p:nvSpPr>
          <p:cNvPr id="1034" name="Control 23"/>
          <p:cNvSpPr>
            <a:spLocks noChangeArrowheads="1" noChangeShapeType="1"/>
          </p:cNvSpPr>
          <p:nvPr/>
        </p:nvSpPr>
        <p:spPr bwMode="auto">
          <a:xfrm>
            <a:off x="3429000" y="990600"/>
            <a:ext cx="914400" cy="9144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1035" name="Rectangle 24"/>
          <p:cNvSpPr>
            <a:spLocks noChangeArrowheads="1"/>
          </p:cNvSpPr>
          <p:nvPr/>
        </p:nvSpPr>
        <p:spPr bwMode="auto">
          <a:xfrm>
            <a:off x="1000125" y="32496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3667960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endParaRPr lang="en-US" dirty="0"/>
          </a:p>
        </p:txBody>
      </p:sp>
      <p:sp>
        <p:nvSpPr>
          <p:cNvPr id="8" name="Content Placeholder 7"/>
          <p:cNvSpPr>
            <a:spLocks noGrp="1"/>
          </p:cNvSpPr>
          <p:nvPr>
            <p:ph idx="1"/>
          </p:nvPr>
        </p:nvSpPr>
        <p:spPr/>
        <p:txBody>
          <a:bodyPr/>
          <a:lstStyle/>
          <a:p>
            <a:r>
              <a:rPr lang="en-US" dirty="0" smtClean="0"/>
              <a:t>AltaVista, a business of Overture Services, Inc., is a leading provider of search services and technology. AltaVista continues to advance Internet search with new technologies and features designed to improve the search experience for consumers. Based in Sunnyvale, Calif., AltaVista has a rich history of innovation embodied in 61 search-related patents.</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1143000"/>
            <a:ext cx="4800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156335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990600"/>
            <a:ext cx="6858000" cy="990600"/>
          </a:xfrm>
          <a:solidFill>
            <a:schemeClr val="accent1">
              <a:lumMod val="40000"/>
              <a:lumOff val="60000"/>
            </a:schemeClr>
          </a:solidFill>
          <a:effectLst>
            <a:innerShdw blurRad="63500" dist="50800" dir="16200000">
              <a:prstClr val="black">
                <a:alpha val="50000"/>
              </a:prstClr>
            </a:innerShdw>
          </a:effectLst>
        </p:spPr>
        <p:txBody>
          <a:bodyPr>
            <a:normAutofit fontScale="90000"/>
          </a:bodyPr>
          <a:lstStyle/>
          <a:p>
            <a:r>
              <a:rPr lang="en-US" dirty="0" smtClean="0"/>
              <a:t> History</a:t>
            </a:r>
            <a:br>
              <a:rPr lang="en-US" dirty="0" smtClean="0"/>
            </a:br>
            <a:r>
              <a:rPr lang="en-US" dirty="0"/>
              <a:t/>
            </a:r>
            <a:br>
              <a:rPr lang="en-US" dirty="0"/>
            </a:b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77500" lnSpcReduction="20000"/>
          </a:bodyPr>
          <a:lstStyle/>
          <a:p>
            <a:r>
              <a:rPr lang="en-US" sz="2400" dirty="0" smtClean="0"/>
              <a:t>AltaVista, which means "a view from above," was inspired by the creation of big ideas from a team of experts with a fascination for keeping track of Information.</a:t>
            </a:r>
          </a:p>
          <a:p>
            <a:r>
              <a:rPr lang="en-US" sz="2400" dirty="0" smtClean="0"/>
              <a:t>AltaVista inventions include the first-ever multi-lingual search capability on the Internet.</a:t>
            </a:r>
          </a:p>
          <a:p>
            <a:r>
              <a:rPr lang="en-US" sz="2400" dirty="0" smtClean="0"/>
              <a:t> AltaVista is proud of Babel Fish, the Web's first Internet machine</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914400"/>
            <a:ext cx="69342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989862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2362200"/>
            <a:ext cx="5943600" cy="3048000"/>
          </a:xfrm>
        </p:spPr>
        <p:txBody>
          <a:bodyPr>
            <a:normAutofit fontScale="90000"/>
          </a:bodyPr>
          <a:lstStyle/>
          <a:p>
            <a:pPr algn="l"/>
            <a:r>
              <a:rPr lang="en-US" sz="2200" b="1" cap="none" dirty="0" smtClean="0">
                <a:latin typeface="+mn-lt"/>
              </a:rPr>
              <a:t/>
            </a:r>
            <a:br>
              <a:rPr lang="en-US" sz="2200" b="1" cap="none" dirty="0" smtClean="0">
                <a:latin typeface="+mn-lt"/>
              </a:rPr>
            </a:br>
            <a:r>
              <a:rPr lang="en-US" sz="2200" b="1" cap="none" dirty="0" smtClean="0">
                <a:latin typeface="+mn-lt"/>
              </a:rPr>
              <a:t/>
            </a:r>
            <a:br>
              <a:rPr lang="en-US" sz="2200" b="1" cap="none" dirty="0" smtClean="0">
                <a:latin typeface="+mn-lt"/>
              </a:rPr>
            </a:br>
            <a:r>
              <a:rPr lang="en-US" sz="2200" b="1" cap="none" dirty="0" smtClean="0">
                <a:latin typeface="+mn-lt"/>
              </a:rPr>
              <a:t/>
            </a:r>
            <a:br>
              <a:rPr lang="en-US" sz="2200" b="1" cap="none" dirty="0" smtClean="0">
                <a:latin typeface="+mn-lt"/>
              </a:rPr>
            </a:br>
            <a:r>
              <a:rPr lang="en-US" sz="2200" b="1" cap="none" dirty="0" smtClean="0">
                <a:latin typeface="+mn-lt"/>
              </a:rPr>
              <a:t/>
            </a:r>
            <a:br>
              <a:rPr lang="en-US" sz="2200" b="1" cap="none" dirty="0" smtClean="0">
                <a:latin typeface="+mn-lt"/>
              </a:rPr>
            </a:br>
            <a:r>
              <a:rPr lang="en-US" sz="2200" b="1" cap="none" dirty="0" smtClean="0">
                <a:latin typeface="+mn-lt"/>
              </a:rPr>
              <a:t/>
            </a:r>
            <a:br>
              <a:rPr lang="en-US" sz="2200" b="1" cap="none" dirty="0" smtClean="0">
                <a:latin typeface="+mn-lt"/>
              </a:rPr>
            </a:br>
            <a:r>
              <a:rPr lang="en-US" sz="2200" b="1" cap="none" dirty="0" smtClean="0">
                <a:latin typeface="+mn-lt"/>
              </a:rPr>
              <a:t/>
            </a:r>
            <a:br>
              <a:rPr lang="en-US" sz="2200" b="1" cap="none" dirty="0" smtClean="0">
                <a:latin typeface="+mn-lt"/>
              </a:rPr>
            </a:br>
            <a:r>
              <a:rPr lang="en-US" sz="2200" b="1" cap="none" dirty="0" smtClean="0">
                <a:latin typeface="+mn-lt"/>
              </a:rPr>
              <a:t/>
            </a:r>
            <a:br>
              <a:rPr lang="en-US" sz="2200" b="1" cap="none" dirty="0" smtClean="0">
                <a:latin typeface="+mn-lt"/>
              </a:rPr>
            </a:br>
            <a:r>
              <a:rPr lang="en-US" sz="2200" b="1" cap="none" dirty="0" smtClean="0">
                <a:latin typeface="+mn-lt"/>
              </a:rPr>
              <a:t/>
            </a:r>
            <a:br>
              <a:rPr lang="en-US" sz="2200" b="1" cap="none" dirty="0" smtClean="0">
                <a:latin typeface="+mn-lt"/>
              </a:rPr>
            </a:br>
            <a:r>
              <a:rPr lang="en-US" sz="2000" b="1" cap="none" dirty="0" smtClean="0">
                <a:latin typeface="+mn-lt"/>
              </a:rPr>
              <a:t>• Delivers Internet's first Web index (1995) </a:t>
            </a:r>
            <a:br>
              <a:rPr lang="en-US" sz="2000" b="1" cap="none" dirty="0" smtClean="0">
                <a:latin typeface="+mn-lt"/>
              </a:rPr>
            </a:br>
            <a:r>
              <a:rPr lang="en-US" sz="2000" b="1" cap="none" dirty="0" smtClean="0">
                <a:latin typeface="+mn-lt"/>
              </a:rPr>
              <a:t>• </a:t>
            </a:r>
            <a:r>
              <a:rPr lang="en-US" sz="2200" b="1" cap="none" dirty="0" smtClean="0">
                <a:latin typeface="+mn-lt"/>
              </a:rPr>
              <a:t>First multilingual search capabilities on the Internet</a:t>
            </a:r>
            <a:br>
              <a:rPr lang="en-US" sz="2200" b="1" cap="none" dirty="0" smtClean="0">
                <a:latin typeface="+mn-lt"/>
              </a:rPr>
            </a:br>
            <a:r>
              <a:rPr lang="en-US" sz="2200" b="1" cap="none" dirty="0" smtClean="0">
                <a:latin typeface="+mn-lt"/>
              </a:rPr>
              <a:t> • First Internet search engine to launch Image, Audio, and Video search capabilities </a:t>
            </a:r>
            <a:br>
              <a:rPr lang="en-US" sz="2200" b="1" cap="none" dirty="0" smtClean="0">
                <a:latin typeface="+mn-lt"/>
              </a:rPr>
            </a:br>
            <a:r>
              <a:rPr lang="en-US" b="1" dirty="0" smtClean="0"/>
              <a:t/>
            </a:r>
            <a:br>
              <a:rPr lang="en-US" b="1" dirty="0" smtClean="0"/>
            </a:br>
            <a:endParaRPr lang="en-US" b="1"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5218" y="1143000"/>
            <a:ext cx="44196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696832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0800000" flipV="1">
            <a:off x="990600" y="2438400"/>
            <a:ext cx="6606896" cy="2926303"/>
          </a:xfrm>
        </p:spPr>
        <p:txBody>
          <a:bodyPr>
            <a:normAutofit fontScale="90000"/>
          </a:bodyPr>
          <a:lstStyle/>
          <a:p>
            <a:pPr marL="342900" indent="-342900" algn="l">
              <a:buFont typeface="Wingdings" pitchFamily="2" charset="2"/>
              <a:buChar char="§"/>
            </a:pPr>
            <a:r>
              <a:rPr lang="en-US" sz="2200" dirty="0"/>
              <a:t> Most advanced Internet search features and capabilities: multimedia search, translation &amp; language recognition, and specialty search </a:t>
            </a:r>
            <a:br>
              <a:rPr lang="en-US" sz="2200" dirty="0"/>
            </a:br>
            <a:r>
              <a:rPr lang="en-US" sz="2200" dirty="0"/>
              <a:t>• Awarded 61 search-related patents, more than any other Internet search company </a:t>
            </a:r>
            <a:r>
              <a:rPr lang="en-US" dirty="0"/>
              <a:t/>
            </a:r>
            <a:br>
              <a:rPr lang="en-US" dirty="0"/>
            </a:b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1143000"/>
            <a:ext cx="43434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793541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47800" y="3581400"/>
            <a:ext cx="6248400" cy="2133600"/>
          </a:xfrm>
        </p:spPr>
        <p:txBody>
          <a:bodyPr>
            <a:normAutofit fontScale="90000"/>
          </a:bodyPr>
          <a:lstStyle/>
          <a:p>
            <a:pPr algn="l"/>
            <a:r>
              <a:rPr lang="en-US" sz="1800" dirty="0" smtClean="0"/>
              <a:t>Contact us at  </a:t>
            </a:r>
            <a:br>
              <a:rPr lang="en-US" sz="1800" dirty="0" smtClean="0"/>
            </a:br>
            <a:r>
              <a:rPr lang="en-US" sz="1800" dirty="0" smtClean="0"/>
              <a:t>AltaVista</a:t>
            </a:r>
            <a:br>
              <a:rPr lang="en-US" sz="1800" dirty="0" smtClean="0"/>
            </a:br>
            <a:r>
              <a:rPr lang="en-US" sz="1800" dirty="0" smtClean="0"/>
              <a:t>Overture </a:t>
            </a:r>
            <a:r>
              <a:rPr lang="en-US" sz="1800" dirty="0"/>
              <a:t>Services, Inc.</a:t>
            </a:r>
            <a:br>
              <a:rPr lang="en-US" sz="1800" dirty="0"/>
            </a:br>
            <a:r>
              <a:rPr lang="en-US" sz="1800" dirty="0"/>
              <a:t>74 North Pasadena Avenue, 3rd Floor</a:t>
            </a:r>
            <a:br>
              <a:rPr lang="en-US" sz="1800" dirty="0"/>
            </a:br>
            <a:r>
              <a:rPr lang="en-US" sz="1800" dirty="0"/>
              <a:t>Pasadena, California 91103</a:t>
            </a:r>
            <a:br>
              <a:rPr lang="en-US" sz="1800" dirty="0"/>
            </a:br>
            <a:r>
              <a:rPr lang="en-US" sz="1800" dirty="0"/>
              <a:t>Fax: (626) 685-5601</a:t>
            </a:r>
            <a:r>
              <a:rPr lang="en-US" dirty="0"/>
              <a:t/>
            </a:r>
            <a:br>
              <a:rPr lang="en-US" dirty="0"/>
            </a:br>
            <a:endParaRPr lang="en-US" dirty="0"/>
          </a:p>
        </p:txBody>
      </p:sp>
      <p:sp>
        <p:nvSpPr>
          <p:cNvPr id="5" name="Text Placeholder 4"/>
          <p:cNvSpPr>
            <a:spLocks noGrp="1"/>
          </p:cNvSpPr>
          <p:nvPr>
            <p:ph type="body" idx="1"/>
          </p:nvPr>
        </p:nvSpPr>
        <p:spPr>
          <a:xfrm>
            <a:off x="1371600" y="1502570"/>
            <a:ext cx="6248400" cy="1566862"/>
          </a:xfrm>
        </p:spPr>
        <p:txBody>
          <a:bodyPr/>
          <a:lstStyle/>
          <a:p>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1143000"/>
            <a:ext cx="4986338" cy="990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1371600" y="2286001"/>
            <a:ext cx="6629400" cy="646331"/>
          </a:xfrm>
          <a:prstGeom prst="rect">
            <a:avLst/>
          </a:prstGeom>
        </p:spPr>
        <p:txBody>
          <a:bodyPr wrap="square">
            <a:spAutoFit/>
          </a:bodyPr>
          <a:lstStyle/>
          <a:p>
            <a:r>
              <a:rPr lang="en-US" dirty="0" smtClean="0">
                <a:latin typeface="Cambria" pitchFamily="18" charset="0"/>
              </a:rPr>
              <a:t>Enhance your site with the power of AltaVista search and translation! </a:t>
            </a:r>
            <a:endParaRPr lang="en-US" dirty="0">
              <a:latin typeface="Cambria" pitchFamily="18" charset="0"/>
            </a:endParaRPr>
          </a:p>
        </p:txBody>
      </p:sp>
      <p:sp>
        <p:nvSpPr>
          <p:cNvPr id="6" name="Rectangle 5"/>
          <p:cNvSpPr/>
          <p:nvPr/>
        </p:nvSpPr>
        <p:spPr>
          <a:xfrm rot="10800000" flipV="1">
            <a:off x="2045354" y="5299426"/>
            <a:ext cx="2705574" cy="369332"/>
          </a:xfrm>
          <a:prstGeom prst="rect">
            <a:avLst/>
          </a:prstGeom>
        </p:spPr>
        <p:txBody>
          <a:bodyPr wrap="square">
            <a:spAutoFit/>
          </a:bodyPr>
          <a:lstStyle/>
          <a:p>
            <a:r>
              <a:rPr lang="en-US" dirty="0" smtClean="0"/>
              <a:t>http://www.altavista.com </a:t>
            </a:r>
            <a:endParaRPr lang="en-US" dirty="0"/>
          </a:p>
        </p:txBody>
      </p:sp>
    </p:spTree>
    <p:extLst>
      <p:ext uri="{BB962C8B-B14F-4D97-AF65-F5344CB8AC3E}">
        <p14:creationId xmlns:p14="http://schemas.microsoft.com/office/powerpoint/2010/main" val="190984774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uture">
  <a:themeElements>
    <a:clrScheme name="Couture">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Couture</Template>
  <TotalTime>95</TotalTime>
  <Words>157</Words>
  <Application>Microsoft Office PowerPoint</Application>
  <PresentationFormat>On-screen Show (4:3)</PresentationFormat>
  <Paragraphs>13</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Couture</vt:lpstr>
      <vt:lpstr>     Web                     Advanced Search   by Iris Filomeno     SEARCH:  Worldwide  USA       RESULTS IN:   All languages  English, Spanish   by Iris Filomeno</vt:lpstr>
      <vt:lpstr>PowerPoint Presentation</vt:lpstr>
      <vt:lpstr> History   </vt:lpstr>
      <vt:lpstr>        • Delivers Internet's first Web index (1995)  • First multilingual search capabilities on the Internet  • First Internet search engine to launch Image, Audio, and Video search capabilities   </vt:lpstr>
      <vt:lpstr> Most advanced Internet search features and capabilities: multimedia search, translation &amp; language recognition, and specialty search  • Awarded 61 search-related patents, more than any other Internet search company  </vt:lpstr>
      <vt:lpstr>Contact us at   AltaVista Overture Services, Inc. 74 North Pasadena Avenue, 3rd Floor Pasadena, California 91103 Fax: (626) 685-5601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iris</dc:creator>
  <cp:lastModifiedBy>iris</cp:lastModifiedBy>
  <cp:revision>10</cp:revision>
  <dcterms:created xsi:type="dcterms:W3CDTF">2011-03-03T23:09:59Z</dcterms:created>
  <dcterms:modified xsi:type="dcterms:W3CDTF">2011-03-04T00:45:04Z</dcterms:modified>
</cp:coreProperties>
</file>